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939" r:id="rId2"/>
    <p:sldId id="1030" r:id="rId3"/>
    <p:sldId id="961" r:id="rId4"/>
    <p:sldId id="1054" r:id="rId5"/>
    <p:sldId id="1045" r:id="rId6"/>
    <p:sldId id="1046" r:id="rId7"/>
    <p:sldId id="1047" r:id="rId8"/>
    <p:sldId id="1048" r:id="rId9"/>
    <p:sldId id="1049" r:id="rId10"/>
    <p:sldId id="1050" r:id="rId11"/>
    <p:sldId id="1051" r:id="rId12"/>
    <p:sldId id="1052" r:id="rId13"/>
    <p:sldId id="1053" r:id="rId14"/>
    <p:sldId id="1044" r:id="rId15"/>
    <p:sldId id="1014"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Microsoft Sans Serif" panose="020B0604020202020204" pitchFamily="34" charset="0"/>
      <p:regular r:id="rId22"/>
    </p:embeddedFont>
    <p:embeddedFont>
      <p:font typeface="Noto Sans Symbols" panose="020B0502040504020204" pitchFamily="34" charset="0"/>
      <p:regular r:id="rId23"/>
      <p:bold r:id="rId24"/>
      <p:italic r:id="rId25"/>
      <p:boldItalic r:id="rId26"/>
    </p:embeddedFont>
    <p:embeddedFont>
      <p:font typeface="Public Sans"/>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2CCE"/>
    <a:srgbClr val="1B366E"/>
    <a:srgbClr val="22366A"/>
    <a:srgbClr val="6C8DAE"/>
    <a:srgbClr val="0F467C"/>
    <a:srgbClr val="BD8738"/>
    <a:srgbClr val="BC7D2C"/>
    <a:srgbClr val="114F8D"/>
    <a:srgbClr val="152889"/>
    <a:srgbClr val="B20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0" autoAdjust="0"/>
    <p:restoredTop sz="95680" autoAdjust="0"/>
  </p:normalViewPr>
  <p:slideViewPr>
    <p:cSldViewPr snapToGrid="0">
      <p:cViewPr varScale="1">
        <p:scale>
          <a:sx n="125" d="100"/>
          <a:sy n="125" d="100"/>
        </p:scale>
        <p:origin x="660" y="96"/>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1.fntdata" /><Relationship Id="rId26" Type="http://schemas.openxmlformats.org/officeDocument/2006/relationships/font" Target="fonts/font9.fntdata" /><Relationship Id="rId219"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font" Target="fonts/font4.fntdata" /><Relationship Id="rId222"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notesMaster" Target="notesMasters/notesMaster1.xml" /><Relationship Id="rId25" Type="http://schemas.openxmlformats.org/officeDocument/2006/relationships/font" Target="fonts/font8.fntdata" /><Relationship Id="rId218" Type="http://customschemas.google.com/relationships/presentationmetadata" Target="meta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3.fntdata" /><Relationship Id="rId29" Type="http://schemas.openxmlformats.org/officeDocument/2006/relationships/font" Target="fonts/font12.fntdata" /><Relationship Id="rId22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7.fntdata" /><Relationship Id="rId220"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6.fntdata" /><Relationship Id="rId28" Type="http://schemas.openxmlformats.org/officeDocument/2006/relationships/font" Target="fonts/font11.fntdata" /><Relationship Id="rId10" Type="http://schemas.openxmlformats.org/officeDocument/2006/relationships/slide" Target="slides/slide9.xml" /><Relationship Id="rId19" Type="http://schemas.openxmlformats.org/officeDocument/2006/relationships/font" Target="fonts/font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5.fntdata" /><Relationship Id="rId27" Type="http://schemas.openxmlformats.org/officeDocument/2006/relationships/font" Target="fonts/font10.fntdata" /><Relationship Id="rId30" Type="http://schemas.openxmlformats.org/officeDocument/2006/relationships/font" Target="fonts/font13.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30492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0.png"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0.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2.png" /><Relationship Id="rId1" Type="http://schemas.openxmlformats.org/officeDocument/2006/relationships/slideMaster" Target="../slideMasters/slideMaster1.xml" /><Relationship Id="rId4" Type="http://schemas.openxmlformats.org/officeDocument/2006/relationships/image" Target="../media/image33.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png" /><Relationship Id="rId1" Type="http://schemas.openxmlformats.org/officeDocument/2006/relationships/slideMaster" Target="../slideMasters/slideMaster1.xml" /><Relationship Id="rId5" Type="http://schemas.openxmlformats.org/officeDocument/2006/relationships/image" Target="../media/image36.png" /><Relationship Id="rId4" Type="http://schemas.openxmlformats.org/officeDocument/2006/relationships/image" Target="../media/image35.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 Id="rId4" Type="http://schemas.openxmlformats.org/officeDocument/2006/relationships/image" Target="../media/image37.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8.jpg" /><Relationship Id="rId1" Type="http://schemas.openxmlformats.org/officeDocument/2006/relationships/slideMaster" Target="../slideMasters/slideMaster1.xml"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9.jp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9.jp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0.png" /><Relationship Id="rId1" Type="http://schemas.openxmlformats.org/officeDocument/2006/relationships/slideMaster" Target="../slideMasters/slideMaster1.xml" /><Relationship Id="rId4" Type="http://schemas.openxmlformats.org/officeDocument/2006/relationships/image" Target="../media/image41.jpg"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2.jp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3.pn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0.jp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jp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0.jp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20.jp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2.svg" /></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2.svg" /></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4.svg" /></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theme" Target="../theme/theme1.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74.xml" /></Relationships>
</file>

<file path=ppt/slides/_rels/slide11.xml.rels><?xml version="1.0" encoding="UTF-8" standalone="yes"?>
<Relationships xmlns="http://schemas.openxmlformats.org/package/2006/relationships"><Relationship Id="rId2" Type="http://schemas.openxmlformats.org/officeDocument/2006/relationships/image" Target="../media/image45.jpg" /><Relationship Id="rId1" Type="http://schemas.openxmlformats.org/officeDocument/2006/relationships/slideLayout" Target="../slideLayouts/slideLayout74.xml" /></Relationships>
</file>

<file path=ppt/slides/_rels/slide12.xml.rels><?xml version="1.0" encoding="UTF-8" standalone="yes"?>
<Relationships xmlns="http://schemas.openxmlformats.org/package/2006/relationships"><Relationship Id="rId2" Type="http://schemas.openxmlformats.org/officeDocument/2006/relationships/image" Target="../media/image46.jpg" /><Relationship Id="rId1" Type="http://schemas.openxmlformats.org/officeDocument/2006/relationships/slideLayout" Target="../slideLayouts/slideLayout74.xml" /></Relationships>
</file>

<file path=ppt/slides/_rels/slide13.xml.rels><?xml version="1.0" encoding="UTF-8" standalone="yes"?>
<Relationships xmlns="http://schemas.openxmlformats.org/package/2006/relationships"><Relationship Id="rId2" Type="http://schemas.openxmlformats.org/officeDocument/2006/relationships/image" Target="../media/image47.jpg" /><Relationship Id="rId1" Type="http://schemas.openxmlformats.org/officeDocument/2006/relationships/slideLayout" Target="../slideLayouts/slideLayout74.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5.xml" /></Relationships>
</file>

<file path=ppt/slides/_rels/slide15.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11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74.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597005" y="1345151"/>
            <a:ext cx="6414267" cy="2319640"/>
          </a:xfrm>
        </p:spPr>
        <p:txBody>
          <a:bodyPr/>
          <a:lstStyle/>
          <a:p>
            <a:endParaRPr lang="en-US" dirty="0">
              <a:solidFill>
                <a:srgbClr val="F42CCE"/>
              </a:solidFill>
            </a:endParaRPr>
          </a:p>
          <a:p>
            <a:r>
              <a:rPr lang="en-US" dirty="0">
                <a:solidFill>
                  <a:srgbClr val="F42CCE"/>
                </a:solidFill>
              </a:rPr>
              <a:t> </a:t>
            </a:r>
            <a:r>
              <a:rPr lang="en-US" sz="3200" dirty="0">
                <a:solidFill>
                  <a:srgbClr val="F42CCE"/>
                </a:solidFill>
              </a:rPr>
              <a:t>ONLINE BANKING                                                                                                                                                           APPLICATION</a:t>
            </a:r>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23D9D5-9381-B08F-C3FA-071BFFE4C3B9}"/>
              </a:ext>
            </a:extLst>
          </p:cNvPr>
          <p:cNvSpPr>
            <a:spLocks noGrp="1"/>
          </p:cNvSpPr>
          <p:nvPr>
            <p:ph type="title"/>
          </p:nvPr>
        </p:nvSpPr>
        <p:spPr>
          <a:xfrm>
            <a:off x="434339" y="202405"/>
            <a:ext cx="7588091" cy="344091"/>
          </a:xfrm>
        </p:spPr>
        <p:txBody>
          <a:bodyPr>
            <a:normAutofit fontScale="90000"/>
          </a:bodyPr>
          <a:lstStyle/>
          <a:p>
            <a:r>
              <a:rPr lang="en-US" sz="1400" dirty="0">
                <a:solidFill>
                  <a:srgbClr val="FF0000"/>
                </a:solidFill>
              </a:rPr>
              <a:t>3. DIAGRAM</a:t>
            </a:r>
            <a:br>
              <a:rPr lang="en-US" sz="1400" dirty="0">
                <a:solidFill>
                  <a:srgbClr val="FF0000"/>
                </a:solidFill>
              </a:rPr>
            </a:br>
            <a:br>
              <a:rPr lang="en-US" sz="1400" dirty="0">
                <a:solidFill>
                  <a:srgbClr val="FF0000"/>
                </a:solidFill>
              </a:rPr>
            </a:br>
            <a:r>
              <a:rPr lang="en-US" sz="1400" dirty="0">
                <a:solidFill>
                  <a:srgbClr val="FF0000"/>
                </a:solidFill>
              </a:rPr>
              <a:t>       3.1 Use Case Diagram:</a:t>
            </a:r>
            <a:endParaRPr lang="en-IN" sz="1400" dirty="0">
              <a:solidFill>
                <a:srgbClr val="FF0000"/>
              </a:solidFill>
            </a:endParaRPr>
          </a:p>
        </p:txBody>
      </p:sp>
      <p:pic>
        <p:nvPicPr>
          <p:cNvPr id="9" name="Picture 8">
            <a:extLst>
              <a:ext uri="{FF2B5EF4-FFF2-40B4-BE49-F238E27FC236}">
                <a16:creationId xmlns:a16="http://schemas.microsoft.com/office/drawing/2014/main" id="{589D080C-47B9-6BF2-EC41-A67E7724CBC4}"/>
              </a:ext>
            </a:extLst>
          </p:cNvPr>
          <p:cNvPicPr>
            <a:picLocks noChangeAspect="1"/>
          </p:cNvPicPr>
          <p:nvPr/>
        </p:nvPicPr>
        <p:blipFill>
          <a:blip r:embed="rId2"/>
          <a:stretch>
            <a:fillRect/>
          </a:stretch>
        </p:blipFill>
        <p:spPr>
          <a:xfrm>
            <a:off x="1333501" y="1143000"/>
            <a:ext cx="5250180" cy="3246120"/>
          </a:xfrm>
          <a:prstGeom prst="rect">
            <a:avLst/>
          </a:prstGeom>
        </p:spPr>
      </p:pic>
    </p:spTree>
    <p:extLst>
      <p:ext uri="{BB962C8B-B14F-4D97-AF65-F5344CB8AC3E}">
        <p14:creationId xmlns:p14="http://schemas.microsoft.com/office/powerpoint/2010/main" val="89045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DDAC2-3A3B-E5E8-E2FD-AAC2489B5E09}"/>
              </a:ext>
            </a:extLst>
          </p:cNvPr>
          <p:cNvSpPr>
            <a:spLocks noGrp="1"/>
          </p:cNvSpPr>
          <p:nvPr>
            <p:ph type="title"/>
          </p:nvPr>
        </p:nvSpPr>
        <p:spPr>
          <a:xfrm>
            <a:off x="509111" y="232885"/>
            <a:ext cx="7886700" cy="344091"/>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3.2 Class Diagram:</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8B266EB-D45C-0C57-F22A-4DE987A991E5}"/>
              </a:ext>
            </a:extLst>
          </p:cNvPr>
          <p:cNvPicPr>
            <a:picLocks noChangeAspect="1"/>
          </p:cNvPicPr>
          <p:nvPr/>
        </p:nvPicPr>
        <p:blipFill>
          <a:blip r:embed="rId2"/>
          <a:stretch>
            <a:fillRect/>
          </a:stretch>
        </p:blipFill>
        <p:spPr>
          <a:xfrm>
            <a:off x="1234440" y="922020"/>
            <a:ext cx="5394960" cy="3230880"/>
          </a:xfrm>
          <a:prstGeom prst="rect">
            <a:avLst/>
          </a:prstGeom>
        </p:spPr>
      </p:pic>
    </p:spTree>
    <p:extLst>
      <p:ext uri="{BB962C8B-B14F-4D97-AF65-F5344CB8AC3E}">
        <p14:creationId xmlns:p14="http://schemas.microsoft.com/office/powerpoint/2010/main" val="2193679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22B9D-F0CB-4C57-020C-A00D8A00B1E6}"/>
              </a:ext>
            </a:extLst>
          </p:cNvPr>
          <p:cNvSpPr>
            <a:spLocks noGrp="1"/>
          </p:cNvSpPr>
          <p:nvPr>
            <p:ph type="title"/>
          </p:nvPr>
        </p:nvSpPr>
        <p:spPr>
          <a:xfrm>
            <a:off x="542907" y="250957"/>
            <a:ext cx="7511891" cy="344091"/>
          </a:xfrm>
        </p:spPr>
        <p:txBody>
          <a:bodyPr>
            <a:normAutofit fontScale="90000"/>
          </a:bodyPr>
          <a:lstStyle/>
          <a:p>
            <a:r>
              <a:rPr lang="en-US" dirty="0"/>
              <a:t> </a:t>
            </a:r>
            <a:r>
              <a:rPr lang="en-US" dirty="0">
                <a:solidFill>
                  <a:srgbClr val="FF0000"/>
                </a:solidFill>
                <a:latin typeface="Times New Roman" panose="02020603050405020304" pitchFamily="18" charset="0"/>
                <a:cs typeface="Times New Roman" panose="02020603050405020304" pitchFamily="18" charset="0"/>
              </a:rPr>
              <a:t>3.3 Sequence Diagram:</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D3F2F4F-938C-EE48-D460-CCCD72969956}"/>
              </a:ext>
            </a:extLst>
          </p:cNvPr>
          <p:cNvPicPr>
            <a:picLocks noChangeAspect="1"/>
          </p:cNvPicPr>
          <p:nvPr/>
        </p:nvPicPr>
        <p:blipFill>
          <a:blip r:embed="rId2"/>
          <a:stretch>
            <a:fillRect/>
          </a:stretch>
        </p:blipFill>
        <p:spPr>
          <a:xfrm>
            <a:off x="601980" y="645413"/>
            <a:ext cx="6408420" cy="4247129"/>
          </a:xfrm>
          <a:prstGeom prst="rect">
            <a:avLst/>
          </a:prstGeom>
        </p:spPr>
      </p:pic>
    </p:spTree>
    <p:extLst>
      <p:ext uri="{BB962C8B-B14F-4D97-AF65-F5344CB8AC3E}">
        <p14:creationId xmlns:p14="http://schemas.microsoft.com/office/powerpoint/2010/main" val="182761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F71D1-7607-17E3-14E8-0802ED55E2DA}"/>
              </a:ext>
            </a:extLst>
          </p:cNvPr>
          <p:cNvSpPr>
            <a:spLocks noGrp="1"/>
          </p:cNvSpPr>
          <p:nvPr>
            <p:ph type="title"/>
          </p:nvPr>
        </p:nvSpPr>
        <p:spPr>
          <a:xfrm>
            <a:off x="274319" y="202405"/>
            <a:ext cx="7748111" cy="344091"/>
          </a:xfrm>
        </p:spPr>
        <p:txBody>
          <a:bodyPr>
            <a:normAutofit fontScale="90000"/>
          </a:bodyPr>
          <a:lstStyle/>
          <a:p>
            <a:r>
              <a:rPr lang="en-US" dirty="0">
                <a:solidFill>
                  <a:srgbClr val="FF0000"/>
                </a:solidFill>
              </a:rPr>
              <a:t>3.4  Component diagram:</a:t>
            </a:r>
            <a:endParaRPr lang="en-IN" dirty="0">
              <a:solidFill>
                <a:srgbClr val="FF0000"/>
              </a:solidFill>
            </a:endParaRPr>
          </a:p>
        </p:txBody>
      </p:sp>
      <p:pic>
        <p:nvPicPr>
          <p:cNvPr id="4" name="Picture 3">
            <a:extLst>
              <a:ext uri="{FF2B5EF4-FFF2-40B4-BE49-F238E27FC236}">
                <a16:creationId xmlns:a16="http://schemas.microsoft.com/office/drawing/2014/main" id="{1C18861C-6F02-82F6-7A44-A388E2BB6D42}"/>
              </a:ext>
            </a:extLst>
          </p:cNvPr>
          <p:cNvPicPr>
            <a:picLocks noChangeAspect="1"/>
          </p:cNvPicPr>
          <p:nvPr/>
        </p:nvPicPr>
        <p:blipFill>
          <a:blip r:embed="rId2"/>
          <a:stretch>
            <a:fillRect/>
          </a:stretch>
        </p:blipFill>
        <p:spPr>
          <a:xfrm>
            <a:off x="739140" y="632460"/>
            <a:ext cx="6355080" cy="3718560"/>
          </a:xfrm>
          <a:prstGeom prst="rect">
            <a:avLst/>
          </a:prstGeom>
        </p:spPr>
      </p:pic>
    </p:spTree>
    <p:extLst>
      <p:ext uri="{BB962C8B-B14F-4D97-AF65-F5344CB8AC3E}">
        <p14:creationId xmlns:p14="http://schemas.microsoft.com/office/powerpoint/2010/main" val="1362545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a:xfrm>
            <a:off x="4079630" y="1996884"/>
            <a:ext cx="2722324" cy="449263"/>
          </a:xfrm>
        </p:spPr>
        <p:txBody>
          <a:bodyPr>
            <a:normAutofit fontScale="77500" lnSpcReduction="20000"/>
          </a:bodyPr>
          <a:lstStyle/>
          <a:p>
            <a:r>
              <a:rPr lang="en-US"/>
              <a:t>https://github.com/Nishanthi29/ONLINE-BANKING-APPLICATION-.git</a:t>
            </a:r>
            <a:endParaRPr lang="en-US" dirty="0"/>
          </a:p>
        </p:txBody>
      </p:sp>
    </p:spTree>
    <p:extLst>
      <p:ext uri="{BB962C8B-B14F-4D97-AF65-F5344CB8AC3E}">
        <p14:creationId xmlns:p14="http://schemas.microsoft.com/office/powerpoint/2010/main" val="2960256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solidFill>
                  <a:schemeClr val="accent2">
                    <a:lumMod val="40000"/>
                    <a:lumOff val="60000"/>
                  </a:schemeClr>
                </a:solidFill>
              </a:rPr>
              <a:t>Project Description</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1501140"/>
            <a:ext cx="4480630" cy="2830939"/>
          </a:xfrm>
        </p:spPr>
        <p:txBody>
          <a:bodyPr/>
          <a:lstStyle/>
          <a:p>
            <a:r>
              <a:rPr lang="en-US" sz="1300" dirty="0"/>
              <a:t> Our Project Online banking Application allows a user to conduct financial transactions via the Internet. Online banking is also known as Internet banking or web banking.</a:t>
            </a:r>
          </a:p>
          <a:p>
            <a:endParaRPr lang="en-US" sz="1300" dirty="0"/>
          </a:p>
          <a:p>
            <a:r>
              <a:rPr lang="en-US" sz="1300" dirty="0"/>
              <a:t>Online banking offers customers almost every service traditionally available through a local branch including deposits, transfers, and online bill payments. Virtually every banking institution has some form of online banking, available both on desktop versions and through mobile apps.</a:t>
            </a:r>
          </a:p>
        </p:txBody>
      </p:sp>
    </p:spTree>
    <p:extLst>
      <p:ext uri="{BB962C8B-B14F-4D97-AF65-F5344CB8AC3E}">
        <p14:creationId xmlns:p14="http://schemas.microsoft.com/office/powerpoint/2010/main" val="321731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0A3DE1D-BDC2-47EC-368C-355C51ECB5B6}"/>
              </a:ext>
            </a:extLst>
          </p:cNvPr>
          <p:cNvSpPr>
            <a:spLocks noGrp="1"/>
          </p:cNvSpPr>
          <p:nvPr>
            <p:ph type="body" sz="quarter" idx="4294967295"/>
          </p:nvPr>
        </p:nvSpPr>
        <p:spPr>
          <a:xfrm>
            <a:off x="481869" y="632460"/>
            <a:ext cx="6891946" cy="402066"/>
          </a:xfrm>
          <a:prstGeom prst="rect">
            <a:avLst/>
          </a:prstGeom>
        </p:spPr>
        <p:txBody>
          <a:bodyPr/>
          <a:lstStyle/>
          <a:p>
            <a:r>
              <a:rPr lang="en-US" sz="1200" dirty="0"/>
              <a:t>Creation of SRS for Online Banking Application.</a:t>
            </a:r>
          </a:p>
        </p:txBody>
      </p:sp>
      <p:sp>
        <p:nvSpPr>
          <p:cNvPr id="9" name="Text Placeholder 8">
            <a:extLst>
              <a:ext uri="{FF2B5EF4-FFF2-40B4-BE49-F238E27FC236}">
                <a16:creationId xmlns:a16="http://schemas.microsoft.com/office/drawing/2014/main" id="{E58E1497-8233-5234-770E-3DB4562B2AB7}"/>
              </a:ext>
            </a:extLst>
          </p:cNvPr>
          <p:cNvSpPr>
            <a:spLocks noGrp="1"/>
          </p:cNvSpPr>
          <p:nvPr>
            <p:ph type="body" sz="quarter" idx="4294967295"/>
          </p:nvPr>
        </p:nvSpPr>
        <p:spPr>
          <a:xfrm>
            <a:off x="481869" y="2278380"/>
            <a:ext cx="7048489" cy="1363980"/>
          </a:xfrm>
          <a:prstGeom prst="rect">
            <a:avLst/>
          </a:prstGeom>
        </p:spPr>
        <p:txBody>
          <a:bodyPr/>
          <a:lstStyle/>
          <a:p>
            <a:pPr marL="171450" indent="-171450">
              <a:buFont typeface="Wingdings" panose="05000000000000000000" pitchFamily="2" charset="2"/>
              <a:buChar char="§"/>
            </a:pPr>
            <a:r>
              <a:rPr lang="en-US" sz="1200" dirty="0"/>
              <a:t>Easy and Secure transaction of money like cash withdrawal, cash deposit in the home itself with the help of mobile phone or computer with internet connection.</a:t>
            </a:r>
          </a:p>
          <a:p>
            <a:endParaRPr lang="en-US" sz="1200" dirty="0"/>
          </a:p>
          <a:p>
            <a:pPr marL="171450" indent="-171450">
              <a:buFont typeface="Wingdings" panose="05000000000000000000" pitchFamily="2" charset="2"/>
              <a:buChar char="§"/>
            </a:pPr>
            <a:r>
              <a:rPr lang="en-US" sz="1200" dirty="0"/>
              <a:t>Easy tracking of account balance and transaction history within few clicks.</a:t>
            </a:r>
          </a:p>
          <a:p>
            <a:endParaRPr lang="en-US" sz="1200" dirty="0"/>
          </a:p>
        </p:txBody>
      </p:sp>
      <p:sp>
        <p:nvSpPr>
          <p:cNvPr id="11" name="Text Placeholder 2">
            <a:extLst>
              <a:ext uri="{FF2B5EF4-FFF2-40B4-BE49-F238E27FC236}">
                <a16:creationId xmlns:a16="http://schemas.microsoft.com/office/drawing/2014/main" id="{116B08D3-3ED7-95ED-FA70-707C714483F3}"/>
              </a:ext>
            </a:extLst>
          </p:cNvPr>
          <p:cNvSpPr txBox="1">
            <a:spLocks/>
          </p:cNvSpPr>
          <p:nvPr/>
        </p:nvSpPr>
        <p:spPr>
          <a:xfrm>
            <a:off x="489450" y="1303020"/>
            <a:ext cx="4593580" cy="62484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0" dirty="0">
                <a:solidFill>
                  <a:schemeClr val="tx1"/>
                </a:solidFill>
              </a:rPr>
              <a:t>1.Average response time</a:t>
            </a:r>
          </a:p>
          <a:p>
            <a:r>
              <a:rPr lang="en-US" sz="1200" b="0" dirty="0">
                <a:solidFill>
                  <a:schemeClr val="tx1"/>
                </a:solidFill>
              </a:rPr>
              <a:t>2.Error rates</a:t>
            </a:r>
          </a:p>
          <a:p>
            <a:r>
              <a:rPr lang="en-US" sz="1200" b="0" dirty="0">
                <a:solidFill>
                  <a:schemeClr val="tx1"/>
                </a:solidFill>
              </a:rPr>
              <a:t>3.Memory usage</a:t>
            </a:r>
          </a:p>
        </p:txBody>
      </p:sp>
    </p:spTree>
    <p:extLst>
      <p:ext uri="{BB962C8B-B14F-4D97-AF65-F5344CB8AC3E}">
        <p14:creationId xmlns:p14="http://schemas.microsoft.com/office/powerpoint/2010/main" val="101907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6A45-279E-9CB7-5659-E4C916F0EE8C}"/>
              </a:ext>
            </a:extLst>
          </p:cNvPr>
          <p:cNvSpPr>
            <a:spLocks noGrp="1"/>
          </p:cNvSpPr>
          <p:nvPr>
            <p:ph type="title"/>
          </p:nvPr>
        </p:nvSpPr>
        <p:spPr>
          <a:xfrm>
            <a:off x="449580" y="179545"/>
            <a:ext cx="7603330" cy="437675"/>
          </a:xfrm>
        </p:spPr>
        <p:txBody>
          <a:bodyPr>
            <a:normAutofit fontScale="90000"/>
          </a:bodyPr>
          <a:lstStyle/>
          <a:p>
            <a:r>
              <a:rPr lang="en-US" sz="1800" dirty="0">
                <a:solidFill>
                  <a:schemeClr val="accent3">
                    <a:lumMod val="60000"/>
                    <a:lumOff val="40000"/>
                  </a:schemeClr>
                </a:solidFill>
              </a:rPr>
              <a:t>                                                               </a:t>
            </a:r>
            <a:r>
              <a:rPr lang="en-US" sz="1800" dirty="0">
                <a:solidFill>
                  <a:srgbClr val="FF0000"/>
                </a:solidFill>
              </a:rPr>
              <a:t>Table Of Contents</a:t>
            </a:r>
            <a:br>
              <a:rPr lang="en-US" dirty="0"/>
            </a:br>
            <a:br>
              <a:rPr lang="en-US" dirty="0"/>
            </a:br>
            <a:r>
              <a:rPr lang="en-US" sz="1600" dirty="0">
                <a:solidFill>
                  <a:schemeClr val="bg2">
                    <a:lumMod val="60000"/>
                    <a:lumOff val="40000"/>
                  </a:schemeClr>
                </a:solidFill>
              </a:rPr>
              <a:t>1.INTRODUCTION</a:t>
            </a:r>
            <a:br>
              <a:rPr lang="en-US" sz="1600" dirty="0">
                <a:solidFill>
                  <a:schemeClr val="bg2">
                    <a:lumMod val="60000"/>
                    <a:lumOff val="40000"/>
                  </a:schemeClr>
                </a:solidFill>
              </a:rPr>
            </a:br>
            <a:br>
              <a:rPr lang="en-US" dirty="0"/>
            </a:br>
            <a:r>
              <a:rPr lang="en-US" sz="1300" dirty="0"/>
              <a:t>          </a:t>
            </a:r>
            <a:r>
              <a:rPr lang="en-US" sz="1300" dirty="0">
                <a:solidFill>
                  <a:schemeClr val="tx1"/>
                </a:solidFill>
              </a:rPr>
              <a:t>1.1  Objective</a:t>
            </a:r>
            <a:br>
              <a:rPr lang="en-US" sz="1300" dirty="0">
                <a:solidFill>
                  <a:schemeClr val="tx1"/>
                </a:solidFill>
              </a:rPr>
            </a:br>
            <a:r>
              <a:rPr lang="en-US" sz="1300" dirty="0">
                <a:solidFill>
                  <a:schemeClr val="tx1"/>
                </a:solidFill>
              </a:rPr>
              <a:t>          1.2  Scope</a:t>
            </a:r>
            <a:br>
              <a:rPr lang="en-US" sz="1300" dirty="0">
                <a:solidFill>
                  <a:schemeClr val="tx1"/>
                </a:solidFill>
              </a:rPr>
            </a:br>
            <a:br>
              <a:rPr lang="en-US" dirty="0">
                <a:solidFill>
                  <a:schemeClr val="tx1"/>
                </a:solidFill>
              </a:rPr>
            </a:br>
            <a:r>
              <a:rPr lang="en-US" sz="1600" dirty="0">
                <a:solidFill>
                  <a:schemeClr val="bg2">
                    <a:lumMod val="60000"/>
                    <a:lumOff val="40000"/>
                  </a:schemeClr>
                </a:solidFill>
              </a:rPr>
              <a:t>2.OVERALL DESCRIPTION</a:t>
            </a:r>
            <a:br>
              <a:rPr lang="en-US" dirty="0">
                <a:solidFill>
                  <a:schemeClr val="bg2">
                    <a:lumMod val="60000"/>
                    <a:lumOff val="40000"/>
                  </a:schemeClr>
                </a:solidFill>
              </a:rPr>
            </a:br>
            <a:br>
              <a:rPr lang="en-US" dirty="0"/>
            </a:br>
            <a:r>
              <a:rPr lang="en-US" dirty="0"/>
              <a:t>       </a:t>
            </a:r>
            <a:r>
              <a:rPr lang="en-US" sz="1300" dirty="0">
                <a:solidFill>
                  <a:schemeClr val="tx1"/>
                </a:solidFill>
              </a:rPr>
              <a:t>2.1  Functional requirements</a:t>
            </a:r>
            <a:br>
              <a:rPr lang="en-US" sz="1300" dirty="0">
                <a:solidFill>
                  <a:schemeClr val="tx1"/>
                </a:solidFill>
              </a:rPr>
            </a:br>
            <a:r>
              <a:rPr lang="en-US" sz="1300" dirty="0">
                <a:solidFill>
                  <a:schemeClr val="tx1"/>
                </a:solidFill>
              </a:rPr>
              <a:t>        2.2  Hardware requirements</a:t>
            </a:r>
            <a:br>
              <a:rPr lang="en-US" sz="1300" dirty="0">
                <a:solidFill>
                  <a:schemeClr val="tx1"/>
                </a:solidFill>
              </a:rPr>
            </a:br>
            <a:r>
              <a:rPr lang="en-US" sz="1300" dirty="0">
                <a:solidFill>
                  <a:schemeClr val="tx1"/>
                </a:solidFill>
              </a:rPr>
              <a:t>        2.3 Software requirements</a:t>
            </a:r>
            <a:br>
              <a:rPr lang="en-US" sz="1300" dirty="0">
                <a:solidFill>
                  <a:schemeClr val="tx1"/>
                </a:solidFill>
              </a:rPr>
            </a:br>
            <a:r>
              <a:rPr lang="en-US" sz="1300" dirty="0">
                <a:solidFill>
                  <a:schemeClr val="tx1"/>
                </a:solidFill>
              </a:rPr>
              <a:t>        2.4 Project Function</a:t>
            </a:r>
            <a:br>
              <a:rPr lang="en-US" sz="1300" dirty="0">
                <a:solidFill>
                  <a:schemeClr val="tx1"/>
                </a:solidFill>
              </a:rPr>
            </a:br>
            <a:r>
              <a:rPr lang="en-US" sz="1300" dirty="0"/>
              <a:t>        </a:t>
            </a:r>
            <a:r>
              <a:rPr lang="en-US" sz="1300" dirty="0">
                <a:solidFill>
                  <a:schemeClr val="tx1"/>
                </a:solidFill>
              </a:rPr>
              <a:t>2.5 Performance requirements</a:t>
            </a:r>
            <a:br>
              <a:rPr lang="en-US" dirty="0"/>
            </a:br>
            <a:br>
              <a:rPr lang="en-US" dirty="0"/>
            </a:br>
            <a:r>
              <a:rPr lang="en-US" dirty="0">
                <a:solidFill>
                  <a:schemeClr val="bg2">
                    <a:lumMod val="60000"/>
                    <a:lumOff val="40000"/>
                  </a:schemeClr>
                </a:solidFill>
              </a:rPr>
              <a:t>3</a:t>
            </a:r>
            <a:r>
              <a:rPr lang="en-US" sz="1600" dirty="0">
                <a:solidFill>
                  <a:schemeClr val="bg2">
                    <a:lumMod val="60000"/>
                    <a:lumOff val="40000"/>
                  </a:schemeClr>
                </a:solidFill>
              </a:rPr>
              <a:t>.DIAGRAMS</a:t>
            </a:r>
            <a:br>
              <a:rPr lang="en-US" dirty="0">
                <a:solidFill>
                  <a:schemeClr val="bg2">
                    <a:lumMod val="60000"/>
                    <a:lumOff val="40000"/>
                  </a:schemeClr>
                </a:solidFill>
              </a:rPr>
            </a:br>
            <a:br>
              <a:rPr lang="en-US" dirty="0"/>
            </a:br>
            <a:r>
              <a:rPr lang="en-US" dirty="0">
                <a:solidFill>
                  <a:schemeClr val="tx1"/>
                </a:solidFill>
              </a:rPr>
              <a:t>      </a:t>
            </a:r>
            <a:r>
              <a:rPr lang="en-US" sz="1300" dirty="0">
                <a:solidFill>
                  <a:schemeClr val="tx1"/>
                </a:solidFill>
              </a:rPr>
              <a:t>3.1  Usecase diagram</a:t>
            </a:r>
            <a:br>
              <a:rPr lang="en-US" sz="1300" dirty="0">
                <a:solidFill>
                  <a:schemeClr val="tx1"/>
                </a:solidFill>
              </a:rPr>
            </a:br>
            <a:r>
              <a:rPr lang="en-US" sz="1300" dirty="0">
                <a:solidFill>
                  <a:schemeClr val="tx1"/>
                </a:solidFill>
              </a:rPr>
              <a:t>       3.2 Class diagram</a:t>
            </a:r>
            <a:br>
              <a:rPr lang="en-US" sz="1300" dirty="0">
                <a:solidFill>
                  <a:schemeClr val="tx1"/>
                </a:solidFill>
              </a:rPr>
            </a:br>
            <a:r>
              <a:rPr lang="en-US" sz="1300" dirty="0">
                <a:solidFill>
                  <a:schemeClr val="tx1"/>
                </a:solidFill>
              </a:rPr>
              <a:t>       3.3 Sequence diagram</a:t>
            </a:r>
            <a:br>
              <a:rPr lang="en-US" sz="1300" dirty="0">
                <a:solidFill>
                  <a:schemeClr val="tx1"/>
                </a:solidFill>
              </a:rPr>
            </a:br>
            <a:r>
              <a:rPr lang="en-US" sz="1300" dirty="0">
                <a:solidFill>
                  <a:schemeClr val="tx1"/>
                </a:solidFill>
              </a:rPr>
              <a:t>        3.4 Component diagram</a:t>
            </a:r>
            <a:br>
              <a:rPr lang="en-US" sz="1300" dirty="0">
                <a:solidFill>
                  <a:schemeClr val="tx1"/>
                </a:solidFill>
              </a:rPr>
            </a:br>
            <a:r>
              <a:rPr lang="en-US" sz="1300" dirty="0">
                <a:solidFill>
                  <a:schemeClr val="tx1"/>
                </a:solidFill>
              </a:rPr>
              <a:t>          </a:t>
            </a:r>
            <a:endParaRPr lang="en-IN" sz="1300" dirty="0">
              <a:solidFill>
                <a:schemeClr val="tx1"/>
              </a:solidFill>
            </a:endParaRPr>
          </a:p>
        </p:txBody>
      </p:sp>
    </p:spTree>
    <p:extLst>
      <p:ext uri="{BB962C8B-B14F-4D97-AF65-F5344CB8AC3E}">
        <p14:creationId xmlns:p14="http://schemas.microsoft.com/office/powerpoint/2010/main" val="53901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33D3-944C-7BC4-0D69-46559780E583}"/>
              </a:ext>
            </a:extLst>
          </p:cNvPr>
          <p:cNvSpPr>
            <a:spLocks noGrp="1"/>
          </p:cNvSpPr>
          <p:nvPr>
            <p:ph type="title"/>
          </p:nvPr>
        </p:nvSpPr>
        <p:spPr>
          <a:xfrm>
            <a:off x="906779" y="225265"/>
            <a:ext cx="7108031" cy="491015"/>
          </a:xfrm>
        </p:spPr>
        <p:txBody>
          <a:bodyPr>
            <a:normAutofit fontScale="90000"/>
          </a:bodyPr>
          <a:lstStyle/>
          <a:p>
            <a:r>
              <a:rPr lang="en-US" sz="2800" u="sng" dirty="0">
                <a:solidFill>
                  <a:schemeClr val="bg2">
                    <a:lumMod val="60000"/>
                    <a:lumOff val="40000"/>
                  </a:schemeClr>
                </a:solidFill>
              </a:rPr>
              <a:t>SRS FOR ONLINE BANKING APPLICATION</a:t>
            </a:r>
            <a:endParaRPr lang="en-IN" sz="2800" u="sng" dirty="0">
              <a:solidFill>
                <a:schemeClr val="bg2">
                  <a:lumMod val="60000"/>
                  <a:lumOff val="40000"/>
                </a:schemeClr>
              </a:solidFill>
            </a:endParaRPr>
          </a:p>
        </p:txBody>
      </p:sp>
      <p:sp>
        <p:nvSpPr>
          <p:cNvPr id="7" name="TextBox 6">
            <a:extLst>
              <a:ext uri="{FF2B5EF4-FFF2-40B4-BE49-F238E27FC236}">
                <a16:creationId xmlns:a16="http://schemas.microsoft.com/office/drawing/2014/main" id="{737E12CD-4755-2C91-D11A-074B6D07BB8F}"/>
              </a:ext>
            </a:extLst>
          </p:cNvPr>
          <p:cNvSpPr txBox="1"/>
          <p:nvPr/>
        </p:nvSpPr>
        <p:spPr>
          <a:xfrm>
            <a:off x="353961" y="821912"/>
            <a:ext cx="8229600" cy="4031873"/>
          </a:xfrm>
          <a:prstGeom prst="rect">
            <a:avLst/>
          </a:prstGeom>
          <a:noFill/>
        </p:spPr>
        <p:txBody>
          <a:bodyPr wrap="square">
            <a:spAutoFit/>
          </a:bodyPr>
          <a:lstStyle/>
          <a:p>
            <a:r>
              <a:rPr lang="en-US" sz="1600" b="1"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1.INTRODUCTION: </a:t>
            </a:r>
          </a:p>
          <a:p>
            <a:endParaRPr lang="en-US" dirty="0"/>
          </a:p>
          <a:p>
            <a:r>
              <a:rPr lang="en-US" sz="1200" dirty="0"/>
              <a:t>         The purpose of this document is to present a detailed description of the Online Banking System. It will explain the purpose and features of the system, the interfaces of the system, what the system will do, the constraints under which it must operate and how the system will react to external stimuli. This document is intended for both the stakeholders and the developers of the system and will be liable for the approval or disapproval of the project by the community of the Bank. An online banking system will be applicable everywhere, where banking exists. It will be more efficient and easier way to have a record on systems through which everyone can easily access it according tohis rights as compared to the traditional banking system. Every bank will prefer the online banking system instead of the traditional banking system as it contains many useful features and fastest methods for the transactions</a:t>
            </a:r>
            <a:r>
              <a:rPr lang="en-US" dirty="0"/>
              <a:t>.</a:t>
            </a:r>
          </a:p>
          <a:p>
            <a:endParaRPr lang="en-US" dirty="0"/>
          </a:p>
          <a:p>
            <a:r>
              <a:rPr lang="en-US" dirty="0"/>
              <a:t>     </a:t>
            </a:r>
            <a:r>
              <a:rPr lang="en-US" dirty="0">
                <a:solidFill>
                  <a:srgbClr val="FF0000"/>
                </a:solidFill>
              </a:rPr>
              <a:t>1.1.Objective: </a:t>
            </a:r>
          </a:p>
          <a:p>
            <a:endParaRPr lang="en-US" dirty="0"/>
          </a:p>
          <a:p>
            <a:r>
              <a:rPr lang="en-US" sz="1200" dirty="0"/>
              <a:t>        The  main objective of  the Online   Banking  System is to  manage the   detail of Accounts, Internet Banking, Transaction, Balance, Statement. It manages all the information about Accounts, Customer, Statement, Accounts. The Project is Totally built at administrative end and thus only the administrator is guaranteed the access. The purpose of the project is to build an application program to reduce the manual work for managing the accounts, internet banking, customer,  transaction.it  tracks  all  the  details  about  the  transaction.it  tracks all  the details about the transaction, balance, statement.</a:t>
            </a:r>
          </a:p>
          <a:p>
            <a:endParaRPr lang="en-IN" dirty="0"/>
          </a:p>
        </p:txBody>
      </p:sp>
    </p:spTree>
    <p:extLst>
      <p:ext uri="{BB962C8B-B14F-4D97-AF65-F5344CB8AC3E}">
        <p14:creationId xmlns:p14="http://schemas.microsoft.com/office/powerpoint/2010/main" val="652158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AAEC140-74CC-05AB-0048-9ADDCC7E8FDD}"/>
              </a:ext>
            </a:extLst>
          </p:cNvPr>
          <p:cNvSpPr txBox="1"/>
          <p:nvPr/>
        </p:nvSpPr>
        <p:spPr>
          <a:xfrm>
            <a:off x="221226" y="494258"/>
            <a:ext cx="8561439" cy="3908762"/>
          </a:xfrm>
          <a:prstGeom prst="rect">
            <a:avLst/>
          </a:prstGeom>
          <a:noFill/>
        </p:spPr>
        <p:txBody>
          <a:bodyPr wrap="square">
            <a:spAutoFit/>
          </a:bodyPr>
          <a:lstStyle/>
          <a:p>
            <a:r>
              <a:rPr lang="en-US" sz="1600" dirty="0">
                <a:solidFill>
                  <a:srgbClr val="FF0000"/>
                </a:solidFill>
              </a:rPr>
              <a:t>1.2 Scope:</a:t>
            </a:r>
          </a:p>
          <a:p>
            <a:r>
              <a:rPr lang="en-US" sz="1600" dirty="0">
                <a:solidFill>
                  <a:srgbClr val="FF0000"/>
                </a:solidFill>
              </a:rPr>
              <a:t>  </a:t>
            </a:r>
          </a:p>
          <a:p>
            <a:r>
              <a:rPr lang="en-US" dirty="0"/>
              <a:t>           </a:t>
            </a:r>
            <a:r>
              <a:rPr lang="en-US" sz="1200" dirty="0"/>
              <a:t>An online banking system will be applicable everywhere, where banking exists. It will be more efficient and easier way to have a record on systems through which everyone can easily access it according to his rights as compared to the traditional banking system as it contains many useful features and fastest methods for the transactions </a:t>
            </a:r>
          </a:p>
          <a:p>
            <a:endParaRPr lang="en-US" sz="1200" dirty="0"/>
          </a:p>
          <a:p>
            <a:r>
              <a:rPr lang="en-US" b="1" dirty="0">
                <a:solidFill>
                  <a:srgbClr val="FF0000"/>
                </a:solidFill>
                <a:latin typeface="Times New Roman" panose="02020603050405020304" pitchFamily="18" charset="0"/>
                <a:cs typeface="Times New Roman" panose="02020603050405020304" pitchFamily="18" charset="0"/>
              </a:rPr>
              <a:t>2. OVERALL DESCRIPTION:</a:t>
            </a:r>
          </a:p>
          <a:p>
            <a:pPr algn="l"/>
            <a:endParaRPr lang="en-US" b="0" i="0" dirty="0">
              <a:effectLst/>
              <a:latin typeface="Arial" panose="020B0604020202020204" pitchFamily="34" charset="0"/>
            </a:endParaRPr>
          </a:p>
          <a:p>
            <a:pPr algn="l"/>
            <a:r>
              <a:rPr lang="en-US" b="0" i="0" dirty="0">
                <a:effectLst/>
                <a:latin typeface="Arial" panose="020B0604020202020204" pitchFamily="34" charset="0"/>
              </a:rPr>
              <a:t>       </a:t>
            </a:r>
            <a:r>
              <a:rPr lang="en-US" b="0" i="0" dirty="0">
                <a:solidFill>
                  <a:srgbClr val="FF0000"/>
                </a:solidFill>
                <a:effectLst/>
                <a:latin typeface="Arial" panose="020B0604020202020204" pitchFamily="34" charset="0"/>
              </a:rPr>
              <a:t>2.1 Functional Requirements: </a:t>
            </a:r>
          </a:p>
          <a:p>
            <a:pPr algn="l"/>
            <a:endParaRPr lang="en-US" b="0" i="0" dirty="0">
              <a:effectLst/>
              <a:latin typeface="Arial" panose="020B0604020202020204" pitchFamily="34" charset="0"/>
            </a:endParaRPr>
          </a:p>
          <a:p>
            <a:pPr algn="l"/>
            <a:r>
              <a:rPr lang="en-US" sz="1200" b="0" i="0" dirty="0">
                <a:effectLst/>
                <a:latin typeface="Arial" panose="020B0604020202020204" pitchFamily="34" charset="0"/>
              </a:rPr>
              <a:t>         Following are the services which this system will provide. These are the facilities and functions </a:t>
            </a:r>
          </a:p>
          <a:p>
            <a:pPr algn="l"/>
            <a:r>
              <a:rPr lang="en-US" sz="1200" b="0" i="0" dirty="0">
                <a:effectLst/>
                <a:latin typeface="Arial" panose="020B0604020202020204" pitchFamily="34" charset="0"/>
              </a:rPr>
              <a:t>required by the customer. </a:t>
            </a:r>
          </a:p>
          <a:p>
            <a:pPr algn="l"/>
            <a:r>
              <a:rPr lang="en-US" sz="1200" b="0" i="0" dirty="0">
                <a:effectLst/>
                <a:latin typeface="Arial" panose="020B0604020202020204" pitchFamily="34" charset="0"/>
              </a:rPr>
              <a:t>         a) Online balance check. </a:t>
            </a:r>
          </a:p>
          <a:p>
            <a:pPr algn="l"/>
            <a:r>
              <a:rPr lang="en-US" sz="1200" b="0" i="0" dirty="0">
                <a:effectLst/>
                <a:latin typeface="Arial" panose="020B0604020202020204" pitchFamily="34" charset="0"/>
              </a:rPr>
              <a:t>         b) Online shopping opportunity. </a:t>
            </a:r>
          </a:p>
          <a:p>
            <a:pPr algn="l"/>
            <a:r>
              <a:rPr lang="en-US" sz="1200" b="0" i="0" dirty="0">
                <a:effectLst/>
                <a:latin typeface="Arial" panose="020B0604020202020204" pitchFamily="34" charset="0"/>
              </a:rPr>
              <a:t>         c) Online data entry by the staff. </a:t>
            </a:r>
          </a:p>
          <a:p>
            <a:pPr algn="l"/>
            <a:r>
              <a:rPr lang="en-US" sz="1200" b="0" i="0" dirty="0">
                <a:effectLst/>
                <a:latin typeface="Arial" panose="020B0604020202020204" pitchFamily="34" charset="0"/>
              </a:rPr>
              <a:t>         d) Updating the data. </a:t>
            </a:r>
          </a:p>
          <a:p>
            <a:pPr algn="l"/>
            <a:r>
              <a:rPr lang="en-US" sz="1200" b="0" i="0" dirty="0">
                <a:effectLst/>
                <a:latin typeface="Arial" panose="020B0604020202020204" pitchFamily="34" charset="0"/>
              </a:rPr>
              <a:t>         e) Balance transfer. </a:t>
            </a:r>
          </a:p>
          <a:p>
            <a:pPr algn="l"/>
            <a:r>
              <a:rPr lang="en-US" sz="1200" b="0" i="0" dirty="0">
                <a:effectLst/>
                <a:latin typeface="Arial" panose="020B0604020202020204" pitchFamily="34" charset="0"/>
              </a:rPr>
              <a:t>         f) Check book Allotment</a:t>
            </a:r>
          </a:p>
          <a:p>
            <a:endParaRPr lang="en-IN" dirty="0">
              <a:solidFill>
                <a:srgbClr val="FF0000"/>
              </a:solidFill>
            </a:endParaRPr>
          </a:p>
        </p:txBody>
      </p:sp>
    </p:spTree>
    <p:extLst>
      <p:ext uri="{BB962C8B-B14F-4D97-AF65-F5344CB8AC3E}">
        <p14:creationId xmlns:p14="http://schemas.microsoft.com/office/powerpoint/2010/main" val="981096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91017739-DEF3-5702-3B0F-E63D43C79F09}"/>
              </a:ext>
            </a:extLst>
          </p:cNvPr>
          <p:cNvSpPr txBox="1"/>
          <p:nvPr/>
        </p:nvSpPr>
        <p:spPr>
          <a:xfrm>
            <a:off x="205740" y="125453"/>
            <a:ext cx="8617482" cy="4708981"/>
          </a:xfrm>
          <a:prstGeom prst="rect">
            <a:avLst/>
          </a:prstGeom>
          <a:noFill/>
        </p:spPr>
        <p:txBody>
          <a:bodyPr wrap="square">
            <a:spAutoFit/>
          </a:bodyPr>
          <a:lstStyle/>
          <a:p>
            <a:endParaRPr lang="en-US" dirty="0">
              <a:solidFill>
                <a:srgbClr val="FF0000"/>
              </a:solidFill>
            </a:endParaRPr>
          </a:p>
          <a:p>
            <a:endParaRPr lang="en-US" dirty="0">
              <a:solidFill>
                <a:srgbClr val="FF0000"/>
              </a:solidFill>
            </a:endParaRPr>
          </a:p>
          <a:p>
            <a:r>
              <a:rPr lang="en-US" sz="1200" dirty="0"/>
              <a:t>          </a:t>
            </a:r>
            <a:r>
              <a:rPr lang="en-US" dirty="0">
                <a:solidFill>
                  <a:srgbClr val="FF0000"/>
                </a:solidFill>
              </a:rPr>
              <a:t>2.2. Hardware  requirements </a:t>
            </a:r>
          </a:p>
          <a:p>
            <a:endParaRPr lang="en-US" dirty="0">
              <a:solidFill>
                <a:srgbClr val="FF0000"/>
              </a:solidFill>
            </a:endParaRPr>
          </a:p>
          <a:p>
            <a:r>
              <a:rPr lang="en-US" sz="1200" dirty="0"/>
              <a:t>        Hardware requirements  include  that  hardware  which  is required for its working.</a:t>
            </a:r>
          </a:p>
          <a:p>
            <a:r>
              <a:rPr lang="en-US" sz="1200" dirty="0"/>
              <a:t> It includes:</a:t>
            </a:r>
          </a:p>
          <a:p>
            <a:endParaRPr lang="en-US" sz="1200" dirty="0"/>
          </a:p>
          <a:p>
            <a:r>
              <a:rPr lang="en-US" sz="1200" dirty="0"/>
              <a:t> </a:t>
            </a:r>
            <a:r>
              <a:rPr lang="en-US" sz="1100" dirty="0"/>
              <a:t>a) Operating System: Windows10,89x/xp ,Windows ME. </a:t>
            </a:r>
          </a:p>
          <a:p>
            <a:r>
              <a:rPr lang="en-US" sz="1100" dirty="0"/>
              <a:t>b) Processor: i3 or above</a:t>
            </a:r>
          </a:p>
          <a:p>
            <a:r>
              <a:rPr lang="en-US" sz="1100" dirty="0"/>
              <a:t>c) RAM: 4GB  or above</a:t>
            </a:r>
          </a:p>
          <a:p>
            <a:r>
              <a:rPr lang="en-US" sz="1100" dirty="0"/>
              <a:t>d) Hard Drive: 256 GB or above</a:t>
            </a:r>
          </a:p>
          <a:p>
            <a:endParaRPr lang="en-US" sz="1200" dirty="0"/>
          </a:p>
          <a:p>
            <a:r>
              <a:rPr lang="en-US" sz="1200" dirty="0"/>
              <a:t>    </a:t>
            </a:r>
          </a:p>
          <a:p>
            <a:r>
              <a:rPr lang="en-US" sz="1200" dirty="0"/>
              <a:t>        </a:t>
            </a:r>
            <a:r>
              <a:rPr lang="en-US" dirty="0">
                <a:solidFill>
                  <a:srgbClr val="FF0000"/>
                </a:solidFill>
              </a:rPr>
              <a:t>2.3 Software requirements:</a:t>
            </a:r>
          </a:p>
          <a:p>
            <a:r>
              <a:rPr lang="en-US" dirty="0">
                <a:solidFill>
                  <a:srgbClr val="FF0000"/>
                </a:solidFill>
              </a:rPr>
              <a:t> </a:t>
            </a:r>
          </a:p>
          <a:p>
            <a:r>
              <a:rPr lang="en-US" sz="1100" dirty="0"/>
              <a:t>The technical specifications of requirements include that hardware for its working.</a:t>
            </a:r>
          </a:p>
          <a:p>
            <a:r>
              <a:rPr lang="en-US" sz="1100" dirty="0"/>
              <a:t> It includes:</a:t>
            </a:r>
          </a:p>
          <a:p>
            <a:r>
              <a:rPr lang="en-US" sz="1100" dirty="0"/>
              <a:t>    </a:t>
            </a:r>
          </a:p>
          <a:p>
            <a:r>
              <a:rPr lang="en-US" sz="1100" dirty="0"/>
              <a:t>    a) Web server: Apache</a:t>
            </a:r>
          </a:p>
          <a:p>
            <a:r>
              <a:rPr lang="en-US" sz="1100" dirty="0"/>
              <a:t>    b) Database server: MySQL</a:t>
            </a:r>
          </a:p>
          <a:p>
            <a:r>
              <a:rPr lang="en-US" sz="1100" dirty="0"/>
              <a:t>    c) Internet browser: Google chrome or Mozilla Firefox</a:t>
            </a:r>
          </a:p>
          <a:p>
            <a:endParaRPr lang="en-US" sz="1100" dirty="0"/>
          </a:p>
          <a:p>
            <a:endParaRPr lang="en-US" sz="1100" dirty="0"/>
          </a:p>
          <a:p>
            <a:endParaRPr lang="en-US" sz="1100" dirty="0"/>
          </a:p>
          <a:p>
            <a:endParaRPr lang="en-IN" sz="1200" dirty="0"/>
          </a:p>
        </p:txBody>
      </p:sp>
    </p:spTree>
    <p:extLst>
      <p:ext uri="{BB962C8B-B14F-4D97-AF65-F5344CB8AC3E}">
        <p14:creationId xmlns:p14="http://schemas.microsoft.com/office/powerpoint/2010/main" val="3133711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BB51D1-0A95-A088-9F98-C1FD705D99E9}"/>
              </a:ext>
            </a:extLst>
          </p:cNvPr>
          <p:cNvSpPr>
            <a:spLocks noGrp="1"/>
          </p:cNvSpPr>
          <p:nvPr>
            <p:ph type="title"/>
          </p:nvPr>
        </p:nvSpPr>
        <p:spPr>
          <a:xfrm>
            <a:off x="358139" y="202405"/>
            <a:ext cx="7664291" cy="344091"/>
          </a:xfrm>
        </p:spPr>
        <p:txBody>
          <a:bodyPr>
            <a:normAutofit/>
          </a:bodyPr>
          <a:lstStyle/>
          <a:p>
            <a:r>
              <a:rPr lang="en-US" sz="1600" dirty="0">
                <a:solidFill>
                  <a:srgbClr val="FF0000"/>
                </a:solidFill>
                <a:latin typeface="Times New Roman" panose="02020603050405020304" pitchFamily="18" charset="0"/>
                <a:cs typeface="Times New Roman" panose="02020603050405020304" pitchFamily="18" charset="0"/>
              </a:rPr>
              <a:t>2.4 Project Function:</a:t>
            </a:r>
            <a:endParaRPr lang="en-IN" sz="1600" dirty="0">
              <a:solidFill>
                <a:srgbClr val="FF000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FF62E09-CDBA-7012-78BB-B423E9C00FEE}"/>
              </a:ext>
            </a:extLst>
          </p:cNvPr>
          <p:cNvSpPr txBox="1">
            <a:spLocks/>
          </p:cNvSpPr>
          <p:nvPr/>
        </p:nvSpPr>
        <p:spPr>
          <a:xfrm rot="6757986" flipV="1">
            <a:off x="414693" y="1042862"/>
            <a:ext cx="8356982" cy="272227"/>
          </a:xfrm>
          <a:prstGeom prst="rect">
            <a:avLst/>
          </a:prstGeom>
          <a:noFill/>
          <a:ln>
            <a:noFill/>
          </a:ln>
        </p:spPr>
        <p:txBody>
          <a:bodyPr spcFirstLastPara="1" wrap="square" lIns="91425" tIns="45700" rIns="91425" bIns="45700" anchor="t" anchorCtr="0">
            <a:normAutofit fontScale="82500" lnSpcReduction="20000"/>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IN" dirty="0"/>
          </a:p>
        </p:txBody>
      </p:sp>
      <p:sp>
        <p:nvSpPr>
          <p:cNvPr id="6" name="TextBox 5">
            <a:extLst>
              <a:ext uri="{FF2B5EF4-FFF2-40B4-BE49-F238E27FC236}">
                <a16:creationId xmlns:a16="http://schemas.microsoft.com/office/drawing/2014/main" id="{C19C3B92-1DC3-6E5F-AC8F-3C8931D74B80}"/>
              </a:ext>
            </a:extLst>
          </p:cNvPr>
          <p:cNvSpPr txBox="1"/>
          <p:nvPr/>
        </p:nvSpPr>
        <p:spPr>
          <a:xfrm>
            <a:off x="143104" y="794374"/>
            <a:ext cx="8900160" cy="5575885"/>
          </a:xfrm>
          <a:prstGeom prst="rect">
            <a:avLst/>
          </a:prstGeom>
          <a:noFill/>
        </p:spPr>
        <p:txBody>
          <a:bodyPr wrap="square">
            <a:spAutoFit/>
          </a:bodyPr>
          <a:lstStyle/>
          <a:p>
            <a:pPr>
              <a:lnSpc>
                <a:spcPct val="107000"/>
              </a:lnSpc>
              <a:spcAft>
                <a:spcPts val="800"/>
              </a:spcAft>
            </a:pPr>
            <a:r>
              <a:rPr 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2.4.</a:t>
            </a: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 Login:</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Customer logins by entering customer name &amp; a login pin</a:t>
            </a:r>
          </a:p>
          <a:p>
            <a:pPr>
              <a:lnSpc>
                <a:spcPct val="107000"/>
              </a:lnSpc>
              <a:spcAft>
                <a:spcPts val="800"/>
              </a:spcAft>
            </a:pPr>
            <a:r>
              <a:rPr 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2.4</a:t>
            </a: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Validation:</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When a customer enters the ATM card, its validity must be ensured. Then customer is allowed to enter the valid PIN. </a:t>
            </a:r>
          </a:p>
          <a:p>
            <a:pPr>
              <a:lnSpc>
                <a:spcPct val="107000"/>
              </a:lnSpc>
              <a:spcAft>
                <a:spcPts val="800"/>
              </a:spcAft>
            </a:pP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After validating the card, the validity of PIN must be ensured. If he/she fails to enter valid code for three times then the card will not be returned to him. That means the account can be locked. The counter for number of logins must be maintained.</a:t>
            </a:r>
          </a:p>
          <a:p>
            <a:pPr>
              <a:lnSpc>
                <a:spcPct val="107000"/>
              </a:lnSpc>
              <a:spcAft>
                <a:spcPts val="800"/>
              </a:spcAft>
            </a:pPr>
            <a:r>
              <a:rPr 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2.4.</a:t>
            </a: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 Payment of Money:</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customer is allowed to enter the amount which he/she wishes to withdraw. If the entered amount is less than the available balance and if after withdraw if the minimum required balance is maintained then allow the transaction.</a:t>
            </a:r>
          </a:p>
          <a:p>
            <a:pPr>
              <a:lnSpc>
                <a:spcPct val="107000"/>
              </a:lnSpc>
              <a:spcAft>
                <a:spcPts val="800"/>
              </a:spcAft>
            </a:pPr>
            <a:r>
              <a:rPr 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2.4.</a:t>
            </a: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 Transfer of Money:</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customer can deposit or transfer the desired amount of money.</a:t>
            </a:r>
          </a:p>
          <a:p>
            <a:pPr>
              <a:lnSpc>
                <a:spcPct val="107000"/>
              </a:lnSpc>
              <a:spcAft>
                <a:spcPts val="800"/>
              </a:spcAft>
            </a:pPr>
            <a:r>
              <a:rPr 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2.4.5 </a:t>
            </a:r>
            <a:r>
              <a:rPr lang="en-US" sz="1200" b="1" dirty="0">
                <a:effectLst/>
                <a:latin typeface="Times New Roman" panose="02020603050405020304" pitchFamily="18" charset="0"/>
                <a:ea typeface="Times New Roman" panose="02020603050405020304" pitchFamily="18" charset="0"/>
              </a:rPr>
              <a:t>Check</a:t>
            </a:r>
            <a:r>
              <a:rPr lang="en-US" sz="1200" b="1" spc="-30" dirty="0">
                <a:effectLst/>
                <a:latin typeface="Times New Roman" panose="02020603050405020304" pitchFamily="18" charset="0"/>
                <a:ea typeface="Times New Roman" panose="02020603050405020304" pitchFamily="18" charset="0"/>
              </a:rPr>
              <a:t> </a:t>
            </a:r>
            <a:r>
              <a:rPr lang="en-US" sz="1200" b="1" dirty="0">
                <a:effectLst/>
                <a:latin typeface="Times New Roman" panose="02020603050405020304" pitchFamily="18" charset="0"/>
                <a:ea typeface="Times New Roman" panose="02020603050405020304" pitchFamily="18" charset="0"/>
              </a:rPr>
              <a:t>the</a:t>
            </a:r>
            <a:r>
              <a:rPr lang="en-US" sz="1200" b="1" spc="-30" dirty="0">
                <a:effectLst/>
                <a:latin typeface="Times New Roman" panose="02020603050405020304" pitchFamily="18" charset="0"/>
                <a:ea typeface="Times New Roman" panose="02020603050405020304" pitchFamily="18" charset="0"/>
              </a:rPr>
              <a:t> </a:t>
            </a:r>
            <a:r>
              <a:rPr lang="en-US" sz="1200" b="1" spc="-10" dirty="0">
                <a:effectLst/>
                <a:latin typeface="Times New Roman" panose="02020603050405020304" pitchFamily="18" charset="0"/>
                <a:ea typeface="Times New Roman" panose="02020603050405020304" pitchFamily="18" charset="0"/>
              </a:rPr>
              <a:t>balance</a:t>
            </a:r>
            <a:r>
              <a:rPr lang="en-US" sz="1200" b="1" spc="-10" dirty="0">
                <a:latin typeface="Times New Roman" panose="02020603050405020304" pitchFamily="18" charset="0"/>
                <a:ea typeface="Times New Roman" panose="02020603050405020304" pitchFamily="18" charset="0"/>
              </a:rPr>
              <a:t>:</a:t>
            </a:r>
          </a:p>
          <a:p>
            <a:pPr>
              <a:lnSpc>
                <a:spcPct val="107000"/>
              </a:lnSpc>
              <a:spcAft>
                <a:spcPts val="800"/>
              </a:spcAft>
            </a:pPr>
            <a:r>
              <a:rPr lang="en-US" sz="1200" dirty="0">
                <a:effectLst/>
                <a:latin typeface="Times New Roman" panose="02020603050405020304" pitchFamily="18" charset="0"/>
                <a:ea typeface="Times New Roman" panose="02020603050405020304" pitchFamily="18" charset="0"/>
              </a:rPr>
              <a:t>After</a:t>
            </a:r>
            <a:r>
              <a:rPr lang="en-US" sz="1200" spc="-4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logging</a:t>
            </a:r>
            <a:r>
              <a:rPr lang="en-US" sz="1200" spc="-5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in,</a:t>
            </a:r>
            <a:r>
              <a:rPr lang="en-US" sz="1200" spc="-4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if</a:t>
            </a:r>
            <a:r>
              <a:rPr lang="en-US" sz="1200" spc="-4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4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user</a:t>
            </a:r>
            <a:r>
              <a:rPr lang="en-US" sz="1200" spc="-4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wants</a:t>
            </a:r>
            <a:r>
              <a:rPr lang="en-US" sz="1200" spc="-3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to</a:t>
            </a:r>
            <a:r>
              <a:rPr lang="en-US" sz="1200" spc="-3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check</a:t>
            </a:r>
            <a:r>
              <a:rPr lang="en-US" sz="1200" spc="-3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his</a:t>
            </a:r>
            <a:r>
              <a:rPr lang="en-US" sz="1200" spc="-3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balance</a:t>
            </a:r>
            <a:r>
              <a:rPr lang="en-US" sz="1200" spc="-4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he</a:t>
            </a:r>
            <a:r>
              <a:rPr lang="en-US" sz="1200" spc="-4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will</a:t>
            </a:r>
            <a:r>
              <a:rPr lang="en-US" sz="1200" spc="-3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have</a:t>
            </a:r>
            <a:r>
              <a:rPr lang="en-US" sz="1200" spc="-4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to</a:t>
            </a:r>
            <a:r>
              <a:rPr lang="en-US" sz="1200" spc="-3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click</a:t>
            </a:r>
            <a:r>
              <a:rPr lang="en-US" sz="1200" spc="-3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4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balance check</a:t>
            </a:r>
            <a:r>
              <a:rPr lang="en-US" sz="1200" spc="-6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link.</a:t>
            </a:r>
            <a:r>
              <a:rPr lang="en-US" sz="1200" spc="-5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It</a:t>
            </a:r>
            <a:r>
              <a:rPr lang="en-US" sz="1200" spc="-6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will</a:t>
            </a:r>
            <a:r>
              <a:rPr lang="en-US" sz="1200" spc="-6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tell</a:t>
            </a:r>
            <a:r>
              <a:rPr lang="en-US" sz="1200" spc="-6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him</a:t>
            </a:r>
            <a:r>
              <a:rPr lang="en-US" sz="1200" spc="-6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his</a:t>
            </a:r>
            <a:r>
              <a:rPr lang="en-US" sz="1200" spc="-6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current</a:t>
            </a:r>
            <a:r>
              <a:rPr lang="en-US" sz="1200" spc="-6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balance</a:t>
            </a:r>
            <a:r>
              <a:rPr lang="en-US" sz="1200" spc="-6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of</a:t>
            </a:r>
            <a:r>
              <a:rPr lang="en-US" sz="1200" spc="-6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the</a:t>
            </a:r>
            <a:r>
              <a:rPr lang="en-US" sz="1200" spc="-5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account</a:t>
            </a:r>
            <a:r>
              <a:rPr lang="en-US" sz="1200" spc="-6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through</a:t>
            </a:r>
            <a:r>
              <a:rPr lang="en-US" sz="1200" spc="-6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which</a:t>
            </a:r>
            <a:r>
              <a:rPr lang="en-US" sz="1200" spc="-6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he</a:t>
            </a:r>
            <a:r>
              <a:rPr lang="en-US" sz="1200" spc="-65"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is</a:t>
            </a:r>
            <a:r>
              <a:rPr lang="en-US" sz="1200" spc="-60" dirty="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logged </a:t>
            </a:r>
            <a:r>
              <a:rPr lang="en-US" sz="1200" spc="-20" dirty="0">
                <a:effectLst/>
                <a:latin typeface="Times New Roman" panose="02020603050405020304" pitchFamily="18" charset="0"/>
                <a:ea typeface="Times New Roman" panose="02020603050405020304" pitchFamily="18" charset="0"/>
              </a:rPr>
              <a:t>in.</a:t>
            </a:r>
            <a:endParaRPr lang="en-IN" sz="1200" dirty="0">
              <a:effectLst/>
              <a:latin typeface="Times New Roman" panose="02020603050405020304" pitchFamily="18" charset="0"/>
              <a:ea typeface="Times New Roman" panose="02020603050405020304" pitchFamily="18" charset="0"/>
            </a:endParaRPr>
          </a:p>
          <a:p>
            <a:pPr>
              <a:spcBef>
                <a:spcPts val="10"/>
              </a:spcBef>
            </a:pPr>
            <a:r>
              <a:rPr lang="en-US" sz="1300"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lnSpc>
                <a:spcPct val="107000"/>
              </a:lnSpc>
              <a:spcAft>
                <a:spcPts val="800"/>
              </a:spcAft>
            </a:pP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800" dirty="0">
                <a:solidFill>
                  <a:srgbClr val="FFF0E6"/>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5239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02A8-1C35-B84E-782C-E0A06C50A351}"/>
              </a:ext>
            </a:extLst>
          </p:cNvPr>
          <p:cNvSpPr>
            <a:spLocks noGrp="1"/>
          </p:cNvSpPr>
          <p:nvPr>
            <p:ph type="title"/>
          </p:nvPr>
        </p:nvSpPr>
        <p:spPr>
          <a:xfrm>
            <a:off x="487679" y="202405"/>
            <a:ext cx="7534751" cy="344091"/>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2.5 PERFORMANCE REQUIREMENTS:</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3E062D7-6C0A-191F-F2A1-FBF8E1B61B3E}"/>
              </a:ext>
            </a:extLst>
          </p:cNvPr>
          <p:cNvSpPr txBox="1"/>
          <p:nvPr/>
        </p:nvSpPr>
        <p:spPr>
          <a:xfrm>
            <a:off x="174545" y="546496"/>
            <a:ext cx="8794909" cy="4582729"/>
          </a:xfrm>
          <a:prstGeom prst="rect">
            <a:avLst/>
          </a:prstGeom>
          <a:noFill/>
        </p:spPr>
        <p:txBody>
          <a:bodyPr wrap="square">
            <a:spAutoFit/>
          </a:bodyPr>
          <a:lstStyle/>
          <a:p>
            <a:pPr>
              <a:lnSpc>
                <a:spcPct val="107000"/>
              </a:lnSpc>
              <a:spcAft>
                <a:spcPts val="800"/>
              </a:spcAft>
            </a:pPr>
            <a:endParaRPr lang="en-IN"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2.5</a:t>
            </a: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400" b="1" dirty="0">
                <a:solidFill>
                  <a:srgbClr val="FFF0E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Security:</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banking system must be fully accessible  to only authentic user.</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It should require pin for entry to a new environment.</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2.5</a:t>
            </a: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Reliability:</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application should be highly reliable and it should generate all the updated information in correct order.</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2.5</a:t>
            </a: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 Availability:</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Any information about the account should be quickly available from any computer to the authorized user. The previously visited customer’s data must not be cleared.</a:t>
            </a:r>
            <a:r>
              <a:rPr lang="en-US" sz="1200" b="1" u="sng" dirty="0">
                <a:solidFill>
                  <a:srgbClr val="FFF0E6"/>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07000"/>
              </a:lnSpc>
              <a:spcAft>
                <a:spcPts val="800"/>
              </a:spcAft>
            </a:pPr>
            <a:r>
              <a:rPr 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2.5</a:t>
            </a: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 Maintainability:</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application should be maintainable in such a manner that if any new requirement occurs then it should be easily incorporated in an individual module.</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2.5</a:t>
            </a:r>
            <a:r>
              <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 Portability</a:t>
            </a:r>
            <a:r>
              <a:rPr lang="en-IN"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application should be portable on any windows based system. It should not be machine specific.</a:t>
            </a: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IN"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46745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18499</TotalTime>
  <Words>1113</Words>
  <Application>Microsoft Office PowerPoint</Application>
  <PresentationFormat>On-screen Show (16:9)</PresentationFormat>
  <Paragraphs>97</Paragraphs>
  <Slides>15</Slides>
  <Notes>1</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Simple Light</vt:lpstr>
      <vt:lpstr>PowerPoint Presentation</vt:lpstr>
      <vt:lpstr>Project Description</vt:lpstr>
      <vt:lpstr>PowerPoint Presentation</vt:lpstr>
      <vt:lpstr>                                                               Table Of Contents  1.INTRODUCTION            1.1  Objective           1.2  Scope  2.OVERALL DESCRIPTION         2.1  Functional requirements         2.2  Hardware requirements         2.3 Software requirements         2.4 Project Function         2.5 Performance requirements  3.DIAGRAMS        3.1  Usecase diagram        3.2 Class diagram        3.3 Sequence diagram         3.4 Component diagram           </vt:lpstr>
      <vt:lpstr>SRS FOR ONLINE BANKING APPLICATION</vt:lpstr>
      <vt:lpstr>PowerPoint Presentation</vt:lpstr>
      <vt:lpstr>PowerPoint Presentation</vt:lpstr>
      <vt:lpstr>2.4 Project Function:</vt:lpstr>
      <vt:lpstr>2.5 PERFORMANCE REQUIREMENTS:</vt:lpstr>
      <vt:lpstr>3. DIAGRAM         3.1 Use Case Diagram:</vt:lpstr>
      <vt:lpstr>3.2 Class Diagram:</vt:lpstr>
      <vt:lpstr> 3.3 Sequence Diagram:</vt:lpstr>
      <vt:lpstr>3.4  Component diagram: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2020PITCSE138</cp:lastModifiedBy>
  <cp:revision>2383</cp:revision>
  <dcterms:created xsi:type="dcterms:W3CDTF">2020-08-13T11:21:46Z</dcterms:created>
  <dcterms:modified xsi:type="dcterms:W3CDTF">2023-03-04T08:08:47Z</dcterms:modified>
</cp:coreProperties>
</file>